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797675" cy="9926638"/>
  <p:embeddedFontLst>
    <p:embeddedFont>
      <p:font typeface="PassingNotes" panose="02000603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8"/>
    <p:restoredTop sz="94673"/>
  </p:normalViewPr>
  <p:slideViewPr>
    <p:cSldViewPr>
      <p:cViewPr varScale="1">
        <p:scale>
          <a:sx n="62" d="100"/>
          <a:sy n="62" d="100"/>
        </p:scale>
        <p:origin x="2827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5585-89A3-154B-AB14-E3CE7417C286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5C938-6410-644D-A36A-3CB009A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223-1336-674D-B3BA-9115DC6A7409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AEC0-7E9E-2346-953F-A143EAB12707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92E4-BF82-1642-B770-0E2E027286F4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8CDF-7113-DA4F-B485-407F6504F8C0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C192-3DAE-1B48-92D9-FD73B0D0EA9F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6F8-2A8A-8942-8057-C49327DB2615}" type="datetime1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5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81E-96E5-5444-A3B2-715F5036EF54}" type="datetime1">
              <a:rPr lang="en-GB" smtClean="0"/>
              <a:t>17/11/2018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3C3-8DA5-D44B-A333-0AF52424754C}" type="datetime1">
              <a:rPr lang="en-GB" smtClean="0"/>
              <a:t>17/11/2018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8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7B40-00E2-E14E-A603-5CB92FA33C53}" type="datetime1">
              <a:rPr lang="en-GB" smtClean="0"/>
              <a:t>17/11/2018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1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385-18AE-B54F-896E-DEA4B46D7703}" type="datetime1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0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4188-E04C-F34B-967B-C51C55393F3C}" type="datetime1">
              <a:rPr lang="en-GB" smtClean="0"/>
              <a:t>17/11/2018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7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AA9F-B1A9-1046-98C8-7193677A30D2}" type="datetime1">
              <a:rPr lang="en-GB" smtClean="0"/>
              <a:t>17/11/2018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359F-CD26-4515-930C-B6A8DF47D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7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DE04B-119C-634A-B277-4727A672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107504"/>
            <a:ext cx="5056949" cy="74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915714-AF8D-AC42-AD8B-F7882FDEF240}"/>
              </a:ext>
            </a:extLst>
          </p:cNvPr>
          <p:cNvSpPr/>
          <p:nvPr/>
        </p:nvSpPr>
        <p:spPr>
          <a:xfrm>
            <a:off x="5589240" y="467544"/>
            <a:ext cx="1191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/or/ </a:t>
            </a:r>
          </a:p>
          <a:p>
            <a:r>
              <a:rPr lang="en-GB" dirty="0">
                <a:latin typeface="PassingNotes" panose="02000603000000000000" pitchFamily="2" charset="0"/>
              </a:rPr>
              <a:t>door </a:t>
            </a:r>
          </a:p>
          <a:p>
            <a:r>
              <a:rPr lang="en-GB" dirty="0">
                <a:latin typeface="PassingNotes" panose="02000603000000000000" pitchFamily="2" charset="0"/>
              </a:rPr>
              <a:t>floor </a:t>
            </a:r>
          </a:p>
          <a:p>
            <a:r>
              <a:rPr lang="en-GB" dirty="0">
                <a:latin typeface="PassingNotes" panose="02000603000000000000" pitchFamily="2" charset="0"/>
              </a:rPr>
              <a:t>poor water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B2465-55CE-4440-B23D-631D3470E01C}"/>
              </a:ext>
            </a:extLst>
          </p:cNvPr>
          <p:cNvSpPr/>
          <p:nvPr/>
        </p:nvSpPr>
        <p:spPr>
          <a:xfrm>
            <a:off x="5589240" y="2051720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/o/ </a:t>
            </a:r>
          </a:p>
          <a:p>
            <a:r>
              <a:rPr lang="en-GB" dirty="0">
                <a:latin typeface="PassingNotes" panose="02000603000000000000" pitchFamily="2" charset="0"/>
              </a:rPr>
              <a:t>because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EE226-0F02-A942-991B-7C01D259F288}"/>
              </a:ext>
            </a:extLst>
          </p:cNvPr>
          <p:cNvSpPr/>
          <p:nvPr/>
        </p:nvSpPr>
        <p:spPr>
          <a:xfrm>
            <a:off x="5561194" y="2841740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oa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most </a:t>
            </a:r>
          </a:p>
          <a:p>
            <a:r>
              <a:rPr lang="en-GB" dirty="0">
                <a:latin typeface="PassingNotes" panose="02000603000000000000" pitchFamily="2" charset="0"/>
              </a:rPr>
              <a:t>only </a:t>
            </a:r>
          </a:p>
          <a:p>
            <a:r>
              <a:rPr lang="en-GB" dirty="0" smtClean="0">
                <a:latin typeface="PassingNotes" panose="02000603000000000000" pitchFamily="2" charset="0"/>
              </a:rPr>
              <a:t>Both</a:t>
            </a:r>
          </a:p>
          <a:p>
            <a:r>
              <a:rPr lang="en-GB" dirty="0" smtClean="0">
                <a:latin typeface="PassingNotes" panose="02000603000000000000" pitchFamily="2" charset="0"/>
              </a:rPr>
              <a:t> </a:t>
            </a:r>
            <a:endParaRPr lang="en-GB" dirty="0">
              <a:latin typeface="PassingNotes" panose="02000603000000000000" pitchFamily="2" charset="0"/>
            </a:endParaRPr>
          </a:p>
          <a:p>
            <a:r>
              <a:rPr lang="en-GB" dirty="0">
                <a:latin typeface="PassingNotes" panose="02000603000000000000" pitchFamily="2" charset="0"/>
              </a:rPr>
              <a:t>old </a:t>
            </a:r>
          </a:p>
          <a:p>
            <a:r>
              <a:rPr lang="en-GB" dirty="0">
                <a:latin typeface="PassingNotes" panose="02000603000000000000" pitchFamily="2" charset="0"/>
              </a:rPr>
              <a:t>cold </a:t>
            </a:r>
          </a:p>
          <a:p>
            <a:r>
              <a:rPr lang="en-GB" dirty="0">
                <a:latin typeface="PassingNotes" panose="02000603000000000000" pitchFamily="2" charset="0"/>
              </a:rPr>
              <a:t>gold </a:t>
            </a:r>
          </a:p>
          <a:p>
            <a:r>
              <a:rPr lang="en-GB" dirty="0">
                <a:latin typeface="PassingNotes" panose="02000603000000000000" pitchFamily="2" charset="0"/>
              </a:rPr>
              <a:t>hold </a:t>
            </a:r>
          </a:p>
          <a:p>
            <a:r>
              <a:rPr lang="en-GB" dirty="0">
                <a:latin typeface="PassingNotes" panose="02000603000000000000" pitchFamily="2" charset="0"/>
              </a:rPr>
              <a:t>told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B12E7-80DF-2D43-8166-DCF56D8145F4}"/>
              </a:ext>
            </a:extLst>
          </p:cNvPr>
          <p:cNvSpPr/>
          <p:nvPr/>
        </p:nvSpPr>
        <p:spPr>
          <a:xfrm>
            <a:off x="5561194" y="5842609"/>
            <a:ext cx="1191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ie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find </a:t>
            </a:r>
          </a:p>
          <a:p>
            <a:r>
              <a:rPr lang="en-GB" dirty="0">
                <a:latin typeface="PassingNotes" panose="02000603000000000000" pitchFamily="2" charset="0"/>
              </a:rPr>
              <a:t>kind </a:t>
            </a:r>
          </a:p>
          <a:p>
            <a:r>
              <a:rPr lang="en-GB" dirty="0">
                <a:latin typeface="PassingNotes" panose="02000603000000000000" pitchFamily="2" charset="0"/>
              </a:rPr>
              <a:t>mind </a:t>
            </a:r>
          </a:p>
          <a:p>
            <a:r>
              <a:rPr lang="en-GB" dirty="0">
                <a:latin typeface="PassingNotes" panose="02000603000000000000" pitchFamily="2" charset="0"/>
              </a:rPr>
              <a:t>behind </a:t>
            </a:r>
          </a:p>
          <a:p>
            <a:r>
              <a:rPr lang="en-GB" dirty="0">
                <a:latin typeface="PassingNotes" panose="02000603000000000000" pitchFamily="2" charset="0"/>
              </a:rPr>
              <a:t>child </a:t>
            </a:r>
          </a:p>
          <a:p>
            <a:r>
              <a:rPr lang="en-GB" dirty="0">
                <a:latin typeface="PassingNotes" panose="02000603000000000000" pitchFamily="2" charset="0"/>
              </a:rPr>
              <a:t>wild </a:t>
            </a:r>
          </a:p>
          <a:p>
            <a:r>
              <a:rPr lang="en-GB" dirty="0">
                <a:latin typeface="PassingNotes" panose="02000603000000000000" pitchFamily="2" charset="0"/>
              </a:rPr>
              <a:t>climb </a:t>
            </a:r>
          </a:p>
          <a:p>
            <a:r>
              <a:rPr lang="en-GB" dirty="0">
                <a:latin typeface="PassingNotes" panose="02000603000000000000" pitchFamily="2" charset="0"/>
              </a:rPr>
              <a:t>eye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4AC85-2C03-E140-808B-D97306DE805E}"/>
              </a:ext>
            </a:extLst>
          </p:cNvPr>
          <p:cNvSpPr/>
          <p:nvPr/>
        </p:nvSpPr>
        <p:spPr>
          <a:xfrm>
            <a:off x="792513" y="744755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These words </a:t>
            </a:r>
            <a:r>
              <a:rPr lang="en-GB" dirty="0" smtClean="0">
                <a:latin typeface="PassingNotes" panose="02000603000000000000" pitchFamily="2" charset="0"/>
              </a:rPr>
              <a:t>use unusual spellings for some of the sounds</a:t>
            </a:r>
            <a:r>
              <a:rPr lang="en-GB" dirty="0" smtClean="0">
                <a:latin typeface="PassingNotes" panose="02000603000000000000" pitchFamily="2" charset="0"/>
              </a:rPr>
              <a:t>.  </a:t>
            </a:r>
            <a:r>
              <a:rPr lang="en-GB" dirty="0">
                <a:latin typeface="PassingNotes" panose="02000603000000000000" pitchFamily="2" charset="0"/>
              </a:rPr>
              <a:t>The words are collected into </a:t>
            </a:r>
            <a:r>
              <a:rPr lang="en-GB" dirty="0" smtClean="0">
                <a:latin typeface="PassingNotes" panose="02000603000000000000" pitchFamily="2" charset="0"/>
              </a:rPr>
              <a:t>lists by sound.  Not all the sounds on the list are spelled the same way.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02E2C-6450-004A-BD52-CB8FFC63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DE04B-119C-634A-B277-4727A672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107504"/>
            <a:ext cx="5056949" cy="7427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64AC85-2C03-E140-808B-D97306DE805E}"/>
              </a:ext>
            </a:extLst>
          </p:cNvPr>
          <p:cNvSpPr/>
          <p:nvPr/>
        </p:nvSpPr>
        <p:spPr>
          <a:xfrm>
            <a:off x="792513" y="744755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These words use unusual spellings for some of the sounds.  The words are collected into lists by sound.  Not all the sounds on the list are spelled the same way.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25037-C610-384F-AC12-48B3D0BC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50AE1-88D2-8744-9909-777491C36571}"/>
              </a:ext>
            </a:extLst>
          </p:cNvPr>
          <p:cNvSpPr/>
          <p:nvPr/>
        </p:nvSpPr>
        <p:spPr>
          <a:xfrm>
            <a:off x="5373215" y="251520"/>
            <a:ext cx="3429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ar</a:t>
            </a:r>
            <a:r>
              <a:rPr lang="en-GB" dirty="0">
                <a:latin typeface="PassingNotes" panose="02000603000000000000" pitchFamily="2" charset="0"/>
              </a:rPr>
              <a:t>/ </a:t>
            </a:r>
            <a:endParaRPr lang="en-GB" dirty="0"/>
          </a:p>
          <a:p>
            <a:r>
              <a:rPr lang="en-GB" dirty="0">
                <a:latin typeface="PassingNotes" panose="02000603000000000000" pitchFamily="2" charset="0"/>
              </a:rPr>
              <a:t>half </a:t>
            </a:r>
          </a:p>
          <a:p>
            <a:r>
              <a:rPr lang="en-GB" dirty="0">
                <a:latin typeface="PassingNotes" panose="02000603000000000000" pitchFamily="2" charset="0"/>
              </a:rPr>
              <a:t>after </a:t>
            </a:r>
          </a:p>
          <a:p>
            <a:r>
              <a:rPr lang="en-GB" dirty="0">
                <a:latin typeface="PassingNotes" panose="02000603000000000000" pitchFamily="2" charset="0"/>
              </a:rPr>
              <a:t>fast </a:t>
            </a:r>
            <a:endParaRPr lang="en-GB" dirty="0" smtClean="0">
              <a:latin typeface="PassingNotes" panose="02000603000000000000" pitchFamily="2" charset="0"/>
            </a:endParaRPr>
          </a:p>
          <a:p>
            <a:r>
              <a:rPr lang="en-GB" dirty="0" smtClean="0">
                <a:latin typeface="PassingNotes" panose="02000603000000000000" pitchFamily="2" charset="0"/>
              </a:rPr>
              <a:t>last</a:t>
            </a:r>
            <a:endParaRPr lang="en-GB" dirty="0">
              <a:latin typeface="PassingNotes" panose="02000603000000000000" pitchFamily="2" charset="0"/>
            </a:endParaRPr>
          </a:p>
          <a:p>
            <a:r>
              <a:rPr lang="en-GB" dirty="0">
                <a:latin typeface="PassingNotes" panose="02000603000000000000" pitchFamily="2" charset="0"/>
              </a:rPr>
              <a:t>p</a:t>
            </a:r>
            <a:r>
              <a:rPr lang="en-GB" dirty="0" smtClean="0">
                <a:latin typeface="PassingNotes" panose="02000603000000000000" pitchFamily="2" charset="0"/>
              </a:rPr>
              <a:t>ast</a:t>
            </a:r>
            <a:endParaRPr lang="en-GB" dirty="0">
              <a:latin typeface="PassingNotes" panose="02000603000000000000" pitchFamily="2" charset="0"/>
            </a:endParaRPr>
          </a:p>
          <a:p>
            <a:r>
              <a:rPr lang="en-GB" dirty="0">
                <a:latin typeface="PassingNotes" panose="02000603000000000000" pitchFamily="2" charset="0"/>
              </a:rPr>
              <a:t>father </a:t>
            </a:r>
          </a:p>
          <a:p>
            <a:r>
              <a:rPr lang="en-GB" dirty="0">
                <a:latin typeface="PassingNotes" panose="02000603000000000000" pitchFamily="2" charset="0"/>
              </a:rPr>
              <a:t>class </a:t>
            </a:r>
          </a:p>
          <a:p>
            <a:r>
              <a:rPr lang="en-GB" dirty="0">
                <a:latin typeface="PassingNotes" panose="02000603000000000000" pitchFamily="2" charset="0"/>
              </a:rPr>
              <a:t>grass </a:t>
            </a:r>
          </a:p>
          <a:p>
            <a:r>
              <a:rPr lang="en-GB" dirty="0">
                <a:latin typeface="PassingNotes" panose="02000603000000000000" pitchFamily="2" charset="0"/>
              </a:rPr>
              <a:t>pass </a:t>
            </a:r>
          </a:p>
          <a:p>
            <a:r>
              <a:rPr lang="en-GB" dirty="0">
                <a:latin typeface="PassingNotes" panose="02000603000000000000" pitchFamily="2" charset="0"/>
              </a:rPr>
              <a:t>plant </a:t>
            </a:r>
          </a:p>
          <a:p>
            <a:r>
              <a:rPr lang="en-GB" dirty="0">
                <a:latin typeface="PassingNotes" panose="02000603000000000000" pitchFamily="2" charset="0"/>
              </a:rPr>
              <a:t>path </a:t>
            </a:r>
          </a:p>
          <a:p>
            <a:r>
              <a:rPr lang="en-GB" dirty="0">
                <a:latin typeface="PassingNotes" panose="02000603000000000000" pitchFamily="2" charset="0"/>
              </a:rPr>
              <a:t>bath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C0682-B085-3B42-84A7-53EF6D3D0BF6}"/>
              </a:ext>
            </a:extLst>
          </p:cNvPr>
          <p:cNvSpPr/>
          <p:nvPr/>
        </p:nvSpPr>
        <p:spPr>
          <a:xfrm>
            <a:off x="5408154" y="4506370"/>
            <a:ext cx="1181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er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every </a:t>
            </a:r>
          </a:p>
          <a:p>
            <a:r>
              <a:rPr lang="en-GB" dirty="0">
                <a:latin typeface="PassingNotes" panose="02000603000000000000" pitchFamily="2" charset="0"/>
              </a:rPr>
              <a:t>everybody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AEB11-86BA-294A-A38A-D3A15E63EF79}"/>
              </a:ext>
            </a:extLst>
          </p:cNvPr>
          <p:cNvSpPr/>
          <p:nvPr/>
        </p:nvSpPr>
        <p:spPr>
          <a:xfrm>
            <a:off x="5408154" y="6009738"/>
            <a:ext cx="833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ee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even </a:t>
            </a:r>
          </a:p>
          <a:p>
            <a:r>
              <a:rPr lang="en-GB" dirty="0">
                <a:latin typeface="PassingNotes" panose="02000603000000000000" pitchFamily="2" charset="0"/>
              </a:rPr>
              <a:t>people </a:t>
            </a:r>
          </a:p>
          <a:p>
            <a:r>
              <a:rPr lang="en-GB" dirty="0">
                <a:latin typeface="PassingNotes" panose="02000603000000000000" pitchFamily="2" charset="0"/>
              </a:rPr>
              <a:t>money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5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DE04B-119C-634A-B277-4727A672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107504"/>
            <a:ext cx="5056949" cy="7427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64AC85-2C03-E140-808B-D97306DE805E}"/>
              </a:ext>
            </a:extLst>
          </p:cNvPr>
          <p:cNvSpPr/>
          <p:nvPr/>
        </p:nvSpPr>
        <p:spPr>
          <a:xfrm>
            <a:off x="792513" y="744755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These words use unusual spellings for some of the sounds.  The words are collected into lists by sound.  Not all the sounds on the list are spelled the same way.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25037-C610-384F-AC12-48B3D0BC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8FB659-7B6E-A44D-A7FA-AEA1BD80AF7E}"/>
              </a:ext>
            </a:extLst>
          </p:cNvPr>
          <p:cNvSpPr/>
          <p:nvPr/>
        </p:nvSpPr>
        <p:spPr>
          <a:xfrm>
            <a:off x="5517232" y="25152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/ay/ </a:t>
            </a:r>
          </a:p>
          <a:p>
            <a:r>
              <a:rPr lang="en-GB" dirty="0">
                <a:latin typeface="PassingNotes" panose="02000603000000000000" pitchFamily="2" charset="0"/>
              </a:rPr>
              <a:t>great </a:t>
            </a:r>
            <a:endParaRPr lang="en-GB" dirty="0"/>
          </a:p>
          <a:p>
            <a:r>
              <a:rPr lang="en-GB" dirty="0">
                <a:latin typeface="PassingNotes" panose="02000603000000000000" pitchFamily="2" charset="0"/>
              </a:rPr>
              <a:t>break </a:t>
            </a:r>
          </a:p>
          <a:p>
            <a:r>
              <a:rPr lang="en-GB" dirty="0">
                <a:latin typeface="PassingNotes" panose="02000603000000000000" pitchFamily="2" charset="0"/>
              </a:rPr>
              <a:t>steak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CC9EF-34E9-694B-8E50-6AB2C659C69B}"/>
              </a:ext>
            </a:extLst>
          </p:cNvPr>
          <p:cNvSpPr/>
          <p:nvPr/>
        </p:nvSpPr>
        <p:spPr>
          <a:xfrm>
            <a:off x="5513671" y="1619672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oo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move </a:t>
            </a:r>
            <a:endParaRPr lang="en-GB" dirty="0"/>
          </a:p>
          <a:p>
            <a:r>
              <a:rPr lang="en-GB" dirty="0">
                <a:latin typeface="PassingNotes" panose="02000603000000000000" pitchFamily="2" charset="0"/>
              </a:rPr>
              <a:t>prove </a:t>
            </a:r>
          </a:p>
          <a:p>
            <a:r>
              <a:rPr lang="en-GB" dirty="0">
                <a:latin typeface="PassingNotes" panose="02000603000000000000" pitchFamily="2" charset="0"/>
              </a:rPr>
              <a:t>improve </a:t>
            </a:r>
          </a:p>
          <a:p>
            <a:r>
              <a:rPr lang="en-GB" dirty="0">
                <a:latin typeface="PassingNotes" panose="02000603000000000000" pitchFamily="2" charset="0"/>
              </a:rPr>
              <a:t>beautiful </a:t>
            </a:r>
          </a:p>
          <a:p>
            <a:r>
              <a:rPr lang="en-GB" dirty="0">
                <a:latin typeface="PassingNotes" panose="02000603000000000000" pitchFamily="2" charset="0"/>
              </a:rPr>
              <a:t>who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6B39C-DBB6-434B-BC06-B45C98C339C8}"/>
              </a:ext>
            </a:extLst>
          </p:cNvPr>
          <p:cNvSpPr/>
          <p:nvPr/>
        </p:nvSpPr>
        <p:spPr>
          <a:xfrm>
            <a:off x="5513671" y="3633085"/>
            <a:ext cx="771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oul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could </a:t>
            </a:r>
          </a:p>
          <a:p>
            <a:r>
              <a:rPr lang="en-GB" dirty="0">
                <a:latin typeface="PassingNotes" panose="02000603000000000000" pitchFamily="2" charset="0"/>
              </a:rPr>
              <a:t>should </a:t>
            </a:r>
          </a:p>
          <a:p>
            <a:r>
              <a:rPr lang="en-GB" dirty="0">
                <a:latin typeface="PassingNotes" panose="02000603000000000000" pitchFamily="2" charset="0"/>
              </a:rPr>
              <a:t>would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B6D996-95F7-2A43-BC94-9180CC70F914}"/>
              </a:ext>
            </a:extLst>
          </p:cNvPr>
          <p:cNvSpPr/>
          <p:nvPr/>
        </p:nvSpPr>
        <p:spPr>
          <a:xfrm>
            <a:off x="5513671" y="5092501"/>
            <a:ext cx="116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/s/ </a:t>
            </a:r>
          </a:p>
          <a:p>
            <a:r>
              <a:rPr lang="en-GB" dirty="0">
                <a:latin typeface="PassingNotes" panose="02000603000000000000" pitchFamily="2" charset="0"/>
              </a:rPr>
              <a:t>Christmas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72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DE04B-119C-634A-B277-4727A672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107504"/>
            <a:ext cx="5056949" cy="7427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64AC85-2C03-E140-808B-D97306DE805E}"/>
              </a:ext>
            </a:extLst>
          </p:cNvPr>
          <p:cNvSpPr/>
          <p:nvPr/>
        </p:nvSpPr>
        <p:spPr>
          <a:xfrm>
            <a:off x="792513" y="744755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These words use unusual spellings for some of the sounds.  The words are collected into lists by sound.  Not all the sounds on the list are spelled the same way.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25037-C610-384F-AC12-48B3D0BC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80D84-AA6A-F84F-B246-DF79C544A046}"/>
              </a:ext>
            </a:extLst>
          </p:cNvPr>
          <p:cNvSpPr/>
          <p:nvPr/>
        </p:nvSpPr>
        <p:spPr>
          <a:xfrm>
            <a:off x="5445224" y="251520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/e/ </a:t>
            </a:r>
          </a:p>
          <a:p>
            <a:r>
              <a:rPr lang="en-GB" dirty="0">
                <a:latin typeface="PassingNotes" panose="02000603000000000000" pitchFamily="2" charset="0"/>
              </a:rPr>
              <a:t>children </a:t>
            </a:r>
            <a:endParaRPr lang="en-GB" dirty="0"/>
          </a:p>
          <a:p>
            <a:r>
              <a:rPr lang="en-GB" dirty="0">
                <a:latin typeface="PassingNotes" panose="02000603000000000000" pitchFamily="2" charset="0"/>
              </a:rPr>
              <a:t>again</a:t>
            </a:r>
          </a:p>
          <a:p>
            <a:r>
              <a:rPr lang="en-GB" dirty="0">
                <a:latin typeface="PassingNotes" panose="02000603000000000000" pitchFamily="2" charset="0"/>
              </a:rPr>
              <a:t>any</a:t>
            </a:r>
          </a:p>
          <a:p>
            <a:r>
              <a:rPr lang="en-GB" dirty="0">
                <a:latin typeface="PassingNotes" panose="02000603000000000000" pitchFamily="2" charset="0"/>
              </a:rPr>
              <a:t>many</a:t>
            </a:r>
          </a:p>
          <a:p>
            <a:r>
              <a:rPr lang="en-GB" dirty="0">
                <a:latin typeface="PassingNotes" panose="02000603000000000000" pitchFamily="2" charset="0"/>
              </a:rPr>
              <a:t>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3461C-B3D1-044E-903A-BEE961810E7C}"/>
              </a:ext>
            </a:extLst>
          </p:cNvPr>
          <p:cNvSpPr/>
          <p:nvPr/>
        </p:nvSpPr>
        <p:spPr>
          <a:xfrm>
            <a:off x="5445224" y="212372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i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pretty </a:t>
            </a:r>
            <a:endParaRPr lang="en-GB" dirty="0"/>
          </a:p>
          <a:p>
            <a:r>
              <a:rPr lang="en-GB" dirty="0">
                <a:latin typeface="PassingNotes" panose="02000603000000000000" pitchFamily="2" charset="0"/>
              </a:rPr>
              <a:t>beautiful </a:t>
            </a:r>
          </a:p>
          <a:p>
            <a:r>
              <a:rPr lang="en-GB" dirty="0">
                <a:latin typeface="PassingNotes" panose="02000603000000000000" pitchFamily="2" charset="0"/>
              </a:rPr>
              <a:t>busy 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78DCAC8-A6C4-2840-9C3E-7C309B02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224" y="3477853"/>
            <a:ext cx="81785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ssingNotes" panose="02000603000000000000" pitchFamily="2" charset="0"/>
              </a:rPr>
              <a:t>/h/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ssingNotes" panose="02000603000000000000" pitchFamily="2" charset="0"/>
              </a:rPr>
              <a:t>who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ssingNotes" panose="02000603000000000000" pitchFamily="2" charset="0"/>
              </a:rPr>
              <a:t>whole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08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DE04B-119C-634A-B277-4727A672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107504"/>
            <a:ext cx="5056949" cy="7427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64AC85-2C03-E140-808B-D97306DE805E}"/>
              </a:ext>
            </a:extLst>
          </p:cNvPr>
          <p:cNvSpPr/>
          <p:nvPr/>
        </p:nvSpPr>
        <p:spPr>
          <a:xfrm>
            <a:off x="792513" y="7447555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These words use unusual spellings for some of the sounds.  The words are collected into lists by sound.  Not all the sounds on the list are spelled the same way.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25037-C610-384F-AC12-48B3D0BC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359F-CD26-4515-930C-B6A8DF47DB56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9FF592-49EB-AC4B-B44E-F5591488142F}"/>
              </a:ext>
            </a:extLst>
          </p:cNvPr>
          <p:cNvSpPr/>
          <p:nvPr/>
        </p:nvSpPr>
        <p:spPr>
          <a:xfrm>
            <a:off x="5517232" y="323528"/>
            <a:ext cx="72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/ow/ </a:t>
            </a:r>
          </a:p>
          <a:p>
            <a:r>
              <a:rPr lang="en-GB" dirty="0">
                <a:latin typeface="PassingNotes" panose="02000603000000000000" pitchFamily="2" charset="0"/>
              </a:rPr>
              <a:t>hour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17AFFF-928D-E648-9DD7-280151A4F676}"/>
              </a:ext>
            </a:extLst>
          </p:cNvPr>
          <p:cNvSpPr/>
          <p:nvPr/>
        </p:nvSpPr>
        <p:spPr>
          <a:xfrm>
            <a:off x="5517232" y="1259632"/>
            <a:ext cx="883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/z/ </a:t>
            </a:r>
          </a:p>
          <a:p>
            <a:r>
              <a:rPr lang="en-GB" dirty="0">
                <a:latin typeface="PassingNotes" panose="02000603000000000000" pitchFamily="2" charset="0"/>
              </a:rPr>
              <a:t>busy </a:t>
            </a:r>
          </a:p>
          <a:p>
            <a:r>
              <a:rPr lang="en-GB" dirty="0">
                <a:latin typeface="PassingNotes" panose="02000603000000000000" pitchFamily="2" charset="0"/>
              </a:rPr>
              <a:t>clothes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423A4-A05C-8648-8088-832D18027B96}"/>
              </a:ext>
            </a:extLst>
          </p:cNvPr>
          <p:cNvSpPr/>
          <p:nvPr/>
        </p:nvSpPr>
        <p:spPr>
          <a:xfrm>
            <a:off x="5517232" y="2472735"/>
            <a:ext cx="744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sh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sure </a:t>
            </a:r>
          </a:p>
          <a:p>
            <a:r>
              <a:rPr lang="en-GB" dirty="0">
                <a:latin typeface="PassingNotes" panose="02000603000000000000" pitchFamily="2" charset="0"/>
              </a:rPr>
              <a:t>sugar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8C68A-BCBD-974E-9622-BAEB95E7B3B0}"/>
              </a:ext>
            </a:extLst>
          </p:cNvPr>
          <p:cNvSpPr/>
          <p:nvPr/>
        </p:nvSpPr>
        <p:spPr>
          <a:xfrm>
            <a:off x="5483729" y="3561947"/>
            <a:ext cx="971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/air/ </a:t>
            </a:r>
          </a:p>
          <a:p>
            <a:r>
              <a:rPr lang="en-GB" dirty="0">
                <a:latin typeface="PassingNotes" panose="02000603000000000000" pitchFamily="2" charset="0"/>
              </a:rPr>
              <a:t>parents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258AB-8AAD-284F-9421-C3990CECA6BD}"/>
              </a:ext>
            </a:extLst>
          </p:cNvPr>
          <p:cNvSpPr/>
          <p:nvPr/>
        </p:nvSpPr>
        <p:spPr>
          <a:xfrm>
            <a:off x="5483729" y="4374160"/>
            <a:ext cx="883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/</a:t>
            </a:r>
            <a:r>
              <a:rPr lang="en-GB" dirty="0" err="1">
                <a:latin typeface="PassingNotes" panose="02000603000000000000" pitchFamily="2" charset="0"/>
              </a:rPr>
              <a:t>th</a:t>
            </a:r>
            <a:r>
              <a:rPr lang="en-GB" dirty="0">
                <a:latin typeface="PassingNotes" panose="02000603000000000000" pitchFamily="2" charset="0"/>
              </a:rPr>
              <a:t>/ </a:t>
            </a:r>
          </a:p>
          <a:p>
            <a:r>
              <a:rPr lang="en-GB" dirty="0">
                <a:latin typeface="PassingNotes" panose="02000603000000000000" pitchFamily="2" charset="0"/>
              </a:rPr>
              <a:t>clothes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96367-3E5A-A146-93AD-D2819D9972B2}"/>
              </a:ext>
            </a:extLst>
          </p:cNvPr>
          <p:cNvSpPr/>
          <p:nvPr/>
        </p:nvSpPr>
        <p:spPr>
          <a:xfrm>
            <a:off x="5483729" y="5264097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PassingNotes" panose="02000603000000000000" pitchFamily="2" charset="0"/>
              </a:rPr>
              <a:t>Abbreviations </a:t>
            </a:r>
          </a:p>
          <a:p>
            <a:endParaRPr lang="en-GB" dirty="0">
              <a:latin typeface="PassingNotes" panose="02000603000000000000" pitchFamily="2" charset="0"/>
            </a:endParaRPr>
          </a:p>
          <a:p>
            <a:r>
              <a:rPr lang="en-GB" dirty="0">
                <a:latin typeface="PassingNotes" panose="02000603000000000000" pitchFamily="2" charset="0"/>
              </a:rPr>
              <a:t>Mr</a:t>
            </a:r>
            <a:br>
              <a:rPr lang="en-GB" dirty="0">
                <a:latin typeface="PassingNotes" panose="02000603000000000000" pitchFamily="2" charset="0"/>
              </a:rPr>
            </a:br>
            <a:r>
              <a:rPr lang="en-GB" dirty="0">
                <a:latin typeface="PassingNotes" panose="02000603000000000000" pitchFamily="2" charset="0"/>
              </a:rPr>
              <a:t>Mrs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5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298</Words>
  <Application>Microsoft Office PowerPoint</Application>
  <PresentationFormat>On-screen Show (4:3)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PassingNotes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 Walker</cp:lastModifiedBy>
  <cp:revision>101</cp:revision>
  <cp:lastPrinted>2018-09-07T09:21:15Z</cp:lastPrinted>
  <dcterms:created xsi:type="dcterms:W3CDTF">2017-11-30T21:50:49Z</dcterms:created>
  <dcterms:modified xsi:type="dcterms:W3CDTF">2018-11-17T15:59:41Z</dcterms:modified>
</cp:coreProperties>
</file>